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y="6858000" cx="9144000"/>
  <p:notesSz cx="6858000" cy="9144000"/>
  <p:embeddedFontLst>
    <p:embeddedFont>
      <p:font typeface="Fira Sans Black"/>
      <p:bold r:id="rId72"/>
      <p:boldItalic r:id="rId73"/>
    </p:embeddedFont>
    <p:embeddedFont>
      <p:font typeface="Fira Sans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SansBlack-boldItalic.fntdata"/><Relationship Id="rId72" Type="http://schemas.openxmlformats.org/officeDocument/2006/relationships/font" Target="fonts/FiraSansBlack-bold.fntdata"/><Relationship Id="rId31" Type="http://schemas.openxmlformats.org/officeDocument/2006/relationships/slide" Target="slides/slide26.xml"/><Relationship Id="rId75" Type="http://schemas.openxmlformats.org/officeDocument/2006/relationships/font" Target="fonts/FiraSans-bold.fntdata"/><Relationship Id="rId30" Type="http://schemas.openxmlformats.org/officeDocument/2006/relationships/slide" Target="slides/slide25.xml"/><Relationship Id="rId74" Type="http://schemas.openxmlformats.org/officeDocument/2006/relationships/font" Target="fonts/FiraSans-regular.fntdata"/><Relationship Id="rId33" Type="http://schemas.openxmlformats.org/officeDocument/2006/relationships/slide" Target="slides/slide28.xml"/><Relationship Id="rId77" Type="http://schemas.openxmlformats.org/officeDocument/2006/relationships/font" Target="fonts/FiraSans-boldItalic.fntdata"/><Relationship Id="rId32" Type="http://schemas.openxmlformats.org/officeDocument/2006/relationships/slide" Target="slides/slide27.xml"/><Relationship Id="rId76" Type="http://schemas.openxmlformats.org/officeDocument/2006/relationships/font" Target="fonts/FiraSans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5b411bbf9_7_2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a5b411bbf9_7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b248d5a2e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b248d5a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but we solved everything right away! and now it looks better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4b1d09d94_0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4b1d09d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but that’s not all! we also added an about us page, so users can learn more about HandShake. but before i talk about this, and i mean, there’s not much to talk about anyway, i’d like to introduce a new interesting thing i’ve been using this week, and last week as well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a4b1d09d94_0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a4b1d09d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remember the iconic handshake animation?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4b1d09d94_0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4b1d09d9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4b1d09d94_1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a4b1d09d9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 on lottie you can find a bunch of free animations like the ones you see in this screen,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a4b1d09d94_1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a4b1d09d9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however, lottie has an interesting library that you can use to make the animations interactive on websites and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a4b1d09d94_1_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a4b1d09d9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for example, take a look at this animation. it is made of 3 different animations chained together and the chain reaction starts when </a:t>
            </a:r>
            <a:r>
              <a:rPr lang="it"/>
              <a:t>you click on the pigeon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5b411bbf9_7_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5b411bbf9_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a5b411bbf9_7_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a5b411bbf9_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a65e58059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a65e580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5b411bbf9_7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5b411bbf9_7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a5b411bbf9_1_5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a5b411bbf9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5b411bbf9_1_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5b411bbf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a5b411bbf9_1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a5b411bbf9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a5b411bbf9_7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a5b411bbf9_7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5b411bbf9_7_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a5b411bbf9_7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a5b411bbf9_1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a5b411bbf9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a5b411bbf9_1_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a5b411bbf9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a5b411bbf9_1_1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a5b411bbf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a5b411bbf9_1_1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a5b411bbf9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a4aaaaa7c3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a4aaaaa7c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this week was mostly focused on fixing bugs and polishing the code, as well as finishing up some features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a5b411bbf9_1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a5b411bbf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4b1d09d94_1_1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4b1d09d94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Defining the message protocol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a5b411bbf9_7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a5b411bbf9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Planning to formally define message protocol requirements to obtain a real-time message application: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- Message exchange dilemma: HTTP /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- Socket as passive state updates propagation for clients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- Diving HTTP routes and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- Prototyping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a5b411bbf9_7_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a5b411bbf9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Planning to formally define message protocol requirements to obtain a real-time message application: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Message exchange dilemma: HTTP /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Socket as passive state updates propagation for clients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Diving HTTP routes and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Prototyping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5b411bbf9_7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5b411bbf9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Planning to formally define message protocol requirements to obtain a real-time message application: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Message exchange dilemma: HTTP /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Socket as passive state updates propagation for clients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Diving HTTP routes and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Prototyping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a5b411bbf9_7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a5b411bbf9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Planning to formally define message protocol requirements to obtain a real-time message application: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Message exchange dilemma: HTTP /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Socket as passive state updates propagation for clients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Diving HTTP routes and socket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- Prototyping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a5b411bbf9_7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a5b411bbf9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a4b1d09d94_1_1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a4b1d09d9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Creating the UML scheme for the dataclasses used in client-server message exchanging in JSON format.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a5b411bbf9_7_1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a5b411bbf9_7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a4b1d09d94_1_1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a4b1d09d94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a4aaaaa7c3_0_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a4aaaaa7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 by the way, we set up a github projects page for the next milestones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a5b411bbf9_7_2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a5b411bbf9_7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a5b411bbf9_7_1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a5b411bbf9_7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a5b411bbf9_7_1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a5b411bbf9_7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a5b411bbf9_7_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a5b411bbf9_7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a5b411bbf9_7_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a5b411bbf9_7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a5b411bbf9_7_11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a5b411bbf9_7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a5b411bbf9_7_1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a5b411bbf9_7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a5b411bbf9_7_1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a5b411bbf9_7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a5b411bbf9_7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a5b411bbf9_7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a5b411bbf9_7_1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a5b411bbf9_7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9b248d5a2e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9b248d5a2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a5b411bbf9_7_1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a5b411bbf9_7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a5b411bbf9_7_1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a5b411bbf9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a5b411bbf9_7_15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a5b411bbf9_7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9b7c5fb620_0_1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9b7c5fb62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a5b411bbf9_7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a5b411bbf9_7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a5b411bbf9_7_2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a5b411bbf9_7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a5b411bbf9_7_2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a5b411bbf9_7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9b7c5fb620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9b7c5fb6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9b7c5fb620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9b7c5fb6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a5b411bbf9_5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a5b411bbf9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a65e58059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9a65e5805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first of all, we had to decide, what should the website look 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a5b411bbf9_5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a5b411bbf9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a5b411bbf9_5_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a5b411bbf9_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a5b411bbf9_5_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a5b411bbf9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a5b411bbf9_5_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a5b411bbf9_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a4b1d09d94_0_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a4b1d09d9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5b411bbf9_7_2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a5b411bbf9_7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9b248d5a2e_4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9b248d5a2e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a65e58059_0_1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a65e5805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 last time with the fronted we left off with our figma sketch, the chat draft, the login page and the themes goal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happened this week?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4b1d09d94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4b1d09d9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so, something i forgot to mention last week, was that for the layout, we were using bootstrap, but since it was something new, i made the most of the layout with css, and then sprinkled some bootstrap on top of it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9a65e58059_0_2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9a65e5805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as you can imagine, this inconsistency led to some issues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5100858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644400"/>
            <a:ext cx="45783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71750" y="3047250"/>
            <a:ext cx="76005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 Black"/>
              <a:buNone/>
              <a:defRPr sz="2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Char char="●"/>
              <a:def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gif"/><Relationship Id="rId4" Type="http://schemas.openxmlformats.org/officeDocument/2006/relationships/image" Target="../media/image12.gif"/><Relationship Id="rId5" Type="http://schemas.openxmlformats.org/officeDocument/2006/relationships/image" Target="../media/image18.gif"/><Relationship Id="rId6" Type="http://schemas.openxmlformats.org/officeDocument/2006/relationships/image" Target="../media/image15.gif"/><Relationship Id="rId7" Type="http://schemas.openxmlformats.org/officeDocument/2006/relationships/image" Target="../media/image2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8JuZ48-GECQhnL3lY9pUsPaJGVv5vuis/view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7.jp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7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11" Type="http://schemas.openxmlformats.org/officeDocument/2006/relationships/image" Target="../media/image52.png"/><Relationship Id="rId10" Type="http://schemas.openxmlformats.org/officeDocument/2006/relationships/image" Target="../media/image54.png"/><Relationship Id="rId12" Type="http://schemas.openxmlformats.org/officeDocument/2006/relationships/image" Target="../media/image57.png"/><Relationship Id="rId9" Type="http://schemas.openxmlformats.org/officeDocument/2006/relationships/image" Target="../media/image49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8.png"/><Relationship Id="rId8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3.png"/><Relationship Id="rId10" Type="http://schemas.openxmlformats.org/officeDocument/2006/relationships/image" Target="../media/image65.png"/><Relationship Id="rId13" Type="http://schemas.openxmlformats.org/officeDocument/2006/relationships/image" Target="../media/image52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5" Type="http://schemas.openxmlformats.org/officeDocument/2006/relationships/image" Target="../media/image57.png"/><Relationship Id="rId14" Type="http://schemas.openxmlformats.org/officeDocument/2006/relationships/image" Target="../media/image49.png"/><Relationship Id="rId16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59.png"/><Relationship Id="rId7" Type="http://schemas.openxmlformats.org/officeDocument/2006/relationships/image" Target="../media/image67.png"/><Relationship Id="rId8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33250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SA3 </a:t>
            </a:r>
            <a:r>
              <a:rPr lang="it" sz="7000"/>
              <a:t>Final Project</a:t>
            </a:r>
            <a:endParaRPr sz="7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5100858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Milestone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b="13921" l="19073" r="32637" t="24151"/>
          <a:stretch/>
        </p:blipFill>
        <p:spPr>
          <a:xfrm>
            <a:off x="293775" y="0"/>
            <a:ext cx="855645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0" l="3790" r="74145" t="8525"/>
          <a:stretch/>
        </p:blipFill>
        <p:spPr>
          <a:xfrm>
            <a:off x="259250" y="211800"/>
            <a:ext cx="2483251" cy="643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/>
          </a:blip>
          <a:srcRect b="0" l="3946" r="43716" t="8759"/>
          <a:stretch/>
        </p:blipFill>
        <p:spPr>
          <a:xfrm>
            <a:off x="2979553" y="211800"/>
            <a:ext cx="5905195" cy="643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About us / Homepage</a:t>
            </a:r>
            <a:endParaRPr sz="7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23947" l="0" r="0" t="22030"/>
          <a:stretch/>
        </p:blipFill>
        <p:spPr>
          <a:xfrm>
            <a:off x="0" y="959150"/>
            <a:ext cx="9144000" cy="493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12617" l="4854" r="17475" t="0"/>
          <a:stretch/>
        </p:blipFill>
        <p:spPr>
          <a:xfrm>
            <a:off x="0" y="0"/>
            <a:ext cx="9143999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736" y="2708425"/>
            <a:ext cx="7390526" cy="14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6860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975" y="2085975"/>
            <a:ext cx="26860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1375" y="4991100"/>
            <a:ext cx="14287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2350" y="733425"/>
            <a:ext cx="11906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4375" y="4943475"/>
            <a:ext cx="14287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8"/>
          <p:cNvPicPr preferRelativeResize="0"/>
          <p:nvPr/>
        </p:nvPicPr>
        <p:blipFill rotWithShape="1">
          <a:blip r:embed="rId3">
            <a:alphaModFix/>
          </a:blip>
          <a:srcRect b="35089" l="28061" r="24385" t="27324"/>
          <a:stretch/>
        </p:blipFill>
        <p:spPr>
          <a:xfrm>
            <a:off x="1704975" y="2012813"/>
            <a:ext cx="5734051" cy="283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9" title="Screencast da 04-12-2022 14:42:37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663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0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frontend</a:t>
            </a:r>
            <a:endParaRPr sz="7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ctrTitle"/>
          </p:nvPr>
        </p:nvSpPr>
        <p:spPr>
          <a:xfrm>
            <a:off x="949650" y="1469575"/>
            <a:ext cx="7244700" cy="8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580"/>
              <a:t>Created Login and SignUp</a:t>
            </a:r>
            <a:endParaRPr sz="3580"/>
          </a:p>
        </p:txBody>
      </p:sp>
      <p:pic>
        <p:nvPicPr>
          <p:cNvPr id="187" name="Google Shape;187;p31"/>
          <p:cNvPicPr preferRelativeResize="0"/>
          <p:nvPr/>
        </p:nvPicPr>
        <p:blipFill rotWithShape="1">
          <a:blip r:embed="rId3">
            <a:alphaModFix/>
          </a:blip>
          <a:srcRect b="25329" l="37347" r="38994" t="31209"/>
          <a:stretch/>
        </p:blipFill>
        <p:spPr>
          <a:xfrm>
            <a:off x="538475" y="2707475"/>
            <a:ext cx="3063624" cy="35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 rotWithShape="1">
          <a:blip r:embed="rId4">
            <a:alphaModFix/>
          </a:blip>
          <a:srcRect b="24100" l="29208" r="30922" t="29283"/>
          <a:stretch/>
        </p:blipFill>
        <p:spPr>
          <a:xfrm>
            <a:off x="3792025" y="2707475"/>
            <a:ext cx="4813488" cy="351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type="ctrTitle"/>
          </p:nvPr>
        </p:nvSpPr>
        <p:spPr>
          <a:xfrm>
            <a:off x="949650" y="355475"/>
            <a:ext cx="7244700" cy="8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Frontend #Vue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000"/>
            <a:ext cx="9144000" cy="634999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0" y="6341725"/>
            <a:ext cx="18846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HandShake</a:t>
            </a:r>
            <a:endParaRPr sz="7000"/>
          </a:p>
        </p:txBody>
      </p:sp>
      <p:sp>
        <p:nvSpPr>
          <p:cNvPr id="64" name="Google Shape;64;p14"/>
          <p:cNvSpPr/>
          <p:nvPr/>
        </p:nvSpPr>
        <p:spPr>
          <a:xfrm>
            <a:off x="2372425" y="6604000"/>
            <a:ext cx="114300" cy="15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0" y="935175"/>
            <a:ext cx="9144000" cy="50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>
            <p:ph idx="4294967295" type="subTitle"/>
          </p:nvPr>
        </p:nvSpPr>
        <p:spPr>
          <a:xfrm>
            <a:off x="0" y="1"/>
            <a:ext cx="91440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500">
                <a:latin typeface="Fira Sans Black"/>
                <a:ea typeface="Fira Sans Black"/>
                <a:cs typeface="Fira Sans Black"/>
                <a:sym typeface="Fira Sans Black"/>
              </a:rPr>
              <a:t>Handled the exchange of messages</a:t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0" y="935175"/>
            <a:ext cx="9144000" cy="50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>
            <p:ph idx="4294967295" type="subTitle"/>
          </p:nvPr>
        </p:nvSpPr>
        <p:spPr>
          <a:xfrm>
            <a:off x="0" y="1"/>
            <a:ext cx="91440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500">
                <a:latin typeface="Fira Sans Black"/>
                <a:ea typeface="Fira Sans Black"/>
                <a:cs typeface="Fira Sans Black"/>
                <a:sym typeface="Fira Sans Black"/>
              </a:rPr>
              <a:t>Handled the exchange of messages</a:t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02" name="Google Shape;202;p33"/>
          <p:cNvSpPr txBox="1"/>
          <p:nvPr/>
        </p:nvSpPr>
        <p:spPr>
          <a:xfrm>
            <a:off x="2597750" y="1451100"/>
            <a:ext cx="5890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9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Requests validation</a:t>
            </a:r>
            <a:endParaRPr sz="49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4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0" y="935175"/>
            <a:ext cx="9144000" cy="50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4"/>
          <p:cNvSpPr txBox="1"/>
          <p:nvPr>
            <p:ph idx="4294967295" type="subTitle"/>
          </p:nvPr>
        </p:nvSpPr>
        <p:spPr>
          <a:xfrm>
            <a:off x="0" y="1"/>
            <a:ext cx="91440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500">
                <a:latin typeface="Fira Sans Black"/>
                <a:ea typeface="Fira Sans Black"/>
                <a:cs typeface="Fira Sans Black"/>
                <a:sym typeface="Fira Sans Black"/>
              </a:rPr>
              <a:t>Handled the exchange of messages</a:t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2597750" y="1451100"/>
            <a:ext cx="58908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9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Requests validation</a:t>
            </a:r>
            <a:endParaRPr sz="49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9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Check if chat exists</a:t>
            </a:r>
            <a:endParaRPr sz="49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0" y="935175"/>
            <a:ext cx="9144000" cy="50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>
            <p:ph idx="4294967295" type="subTitle"/>
          </p:nvPr>
        </p:nvSpPr>
        <p:spPr>
          <a:xfrm>
            <a:off x="0" y="1"/>
            <a:ext cx="9144000" cy="9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3500">
                <a:latin typeface="Fira Sans Black"/>
                <a:ea typeface="Fira Sans Black"/>
                <a:cs typeface="Fira Sans Black"/>
                <a:sym typeface="Fira Sans Black"/>
              </a:rPr>
              <a:t>Handled the exchange of messages</a:t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16" name="Google Shape;216;p35"/>
          <p:cNvSpPr txBox="1"/>
          <p:nvPr/>
        </p:nvSpPr>
        <p:spPr>
          <a:xfrm>
            <a:off x="2597750" y="1451100"/>
            <a:ext cx="58908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9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Requests validation</a:t>
            </a:r>
            <a:endParaRPr sz="49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9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Check if chat exists</a:t>
            </a:r>
            <a:endParaRPr sz="49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9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9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Create messages</a:t>
            </a:r>
            <a:endParaRPr sz="49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/>
          <p:nvPr>
            <p:ph idx="4294967295" type="ctrTitle"/>
          </p:nvPr>
        </p:nvSpPr>
        <p:spPr>
          <a:xfrm>
            <a:off x="606875" y="2948250"/>
            <a:ext cx="7866300" cy="9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chat features</a:t>
            </a:r>
            <a:endParaRPr sz="7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/>
        </p:nvSpPr>
        <p:spPr>
          <a:xfrm>
            <a:off x="638850" y="912300"/>
            <a:ext cx="7866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Automatic scroll down</a:t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638850" y="912300"/>
            <a:ext cx="7866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Automatic scroll down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Focus on the chat box</a:t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9"/>
          <p:cNvSpPr txBox="1"/>
          <p:nvPr/>
        </p:nvSpPr>
        <p:spPr>
          <a:xfrm>
            <a:off x="638850" y="912300"/>
            <a:ext cx="7866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Automatic scroll down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Focus on the chat box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Timestamps</a:t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/>
        </p:nvSpPr>
        <p:spPr>
          <a:xfrm>
            <a:off x="638850" y="912300"/>
            <a:ext cx="78663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Automatic scroll down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Focus on the chat box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Timestamps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Prevent empty messages</a:t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1"/>
          <p:cNvSpPr txBox="1"/>
          <p:nvPr/>
        </p:nvSpPr>
        <p:spPr>
          <a:xfrm>
            <a:off x="638850" y="912300"/>
            <a:ext cx="78663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Automatic scroll down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Focus on the chat box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Timestamps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Prevent empty messages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Messages on the side of the sender</a:t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3314" l="0" r="0" t="0"/>
          <a:stretch/>
        </p:blipFill>
        <p:spPr>
          <a:xfrm>
            <a:off x="4143375" y="2523350"/>
            <a:ext cx="5000626" cy="43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438150" y="581025"/>
            <a:ext cx="6657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Fixing bugs</a:t>
            </a:r>
            <a:endParaRPr sz="50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Polishing code</a:t>
            </a:r>
            <a:endParaRPr sz="5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438150" y="581025"/>
            <a:ext cx="6657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Fixing bugs</a:t>
            </a:r>
            <a:endParaRPr sz="50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Polishing code</a:t>
            </a:r>
            <a:endParaRPr sz="50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Finishing features</a:t>
            </a:r>
            <a:endParaRPr sz="5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38150" y="581025"/>
            <a:ext cx="6657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Fixing bugs</a:t>
            </a:r>
            <a:endParaRPr sz="5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/>
        </p:nvSpPr>
        <p:spPr>
          <a:xfrm>
            <a:off x="638850" y="912300"/>
            <a:ext cx="78663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Automatic scroll down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Focus on the chat box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Timestamps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Prevent empty messages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Messages on the side of the sender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Fixed bugs </a:t>
            </a:r>
            <a:endParaRPr sz="45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"/>
            <a:ext cx="10287111" cy="68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/>
          <p:nvPr>
            <p:ph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500"/>
              <a:t>M</a:t>
            </a:r>
            <a:r>
              <a:rPr lang="it" sz="6500"/>
              <a:t>essage protocol</a:t>
            </a:r>
            <a:endParaRPr sz="6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"/>
            <a:ext cx="10287111" cy="68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/>
          <p:nvPr>
            <p:ph idx="1" type="subTitle"/>
          </p:nvPr>
        </p:nvSpPr>
        <p:spPr>
          <a:xfrm>
            <a:off x="311700" y="519601"/>
            <a:ext cx="8520600" cy="5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Fira Sans Black"/>
                <a:ea typeface="Fira Sans Black"/>
                <a:cs typeface="Fira Sans Black"/>
                <a:sym typeface="Fira Sans Black"/>
              </a:rPr>
              <a:t>Message exchange dilemma: HTTP / socket</a:t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"/>
            <a:ext cx="10287111" cy="68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>
            <p:ph idx="1" type="subTitle"/>
          </p:nvPr>
        </p:nvSpPr>
        <p:spPr>
          <a:xfrm>
            <a:off x="311700" y="519601"/>
            <a:ext cx="8520600" cy="5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Message exchange dilemma: HTTP / socket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Fira Sans Black"/>
                <a:ea typeface="Fira Sans Black"/>
                <a:cs typeface="Fira Sans Black"/>
                <a:sym typeface="Fira Sans Black"/>
              </a:rPr>
              <a:t>Socket as passive state updates propagation for clients</a:t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"/>
            <a:ext cx="10287111" cy="68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6"/>
          <p:cNvSpPr txBox="1"/>
          <p:nvPr>
            <p:ph idx="1" type="subTitle"/>
          </p:nvPr>
        </p:nvSpPr>
        <p:spPr>
          <a:xfrm>
            <a:off x="311700" y="519601"/>
            <a:ext cx="8520600" cy="5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Message exchange dilemma: HTTP / socket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Socket as passive state updates propagation for clients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Fira Sans Black"/>
                <a:ea typeface="Fira Sans Black"/>
                <a:cs typeface="Fira Sans Black"/>
                <a:sym typeface="Fira Sans Black"/>
              </a:rPr>
              <a:t>Diving HTTP routes and socket</a:t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"/>
            <a:ext cx="10287111" cy="68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 txBox="1"/>
          <p:nvPr>
            <p:ph idx="1" type="subTitle"/>
          </p:nvPr>
        </p:nvSpPr>
        <p:spPr>
          <a:xfrm>
            <a:off x="311700" y="519601"/>
            <a:ext cx="8520600" cy="58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Message exchange dilemma: HTTP / socket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Socket as passive state updates propagation for clients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Diving HTTP routes and socket</a:t>
            </a:r>
            <a:endParaRPr sz="4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>
                <a:latin typeface="Fira Sans Black"/>
                <a:ea typeface="Fira Sans Black"/>
                <a:cs typeface="Fira Sans Black"/>
                <a:sym typeface="Fira Sans Black"/>
              </a:rPr>
              <a:t>Prototyping</a:t>
            </a:r>
            <a:endParaRPr sz="4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8"/>
          <p:cNvSpPr txBox="1"/>
          <p:nvPr>
            <p:ph type="ctrTitle"/>
          </p:nvPr>
        </p:nvSpPr>
        <p:spPr>
          <a:xfrm>
            <a:off x="311700" y="2569800"/>
            <a:ext cx="8520600" cy="17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/>
              <a:t>UML</a:t>
            </a:r>
            <a:endParaRPr sz="8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013" y="0"/>
            <a:ext cx="865598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9750" y="1"/>
            <a:ext cx="1028349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0"/>
          <p:cNvSpPr txBox="1"/>
          <p:nvPr>
            <p:ph idx="4294967295" type="ctrTitle"/>
          </p:nvPr>
        </p:nvSpPr>
        <p:spPr>
          <a:xfrm>
            <a:off x="311708" y="2032829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>
                <a:solidFill>
                  <a:schemeClr val="dk1"/>
                </a:solidFill>
              </a:rPr>
              <a:t>Vue.js Menu </a:t>
            </a:r>
            <a:endParaRPr sz="7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>
                <a:solidFill>
                  <a:schemeClr val="dk1"/>
                </a:solidFill>
              </a:rPr>
              <a:t>app component</a:t>
            </a:r>
            <a:endParaRPr sz="7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1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0" y="935175"/>
            <a:ext cx="9144000" cy="50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5258" l="4115" r="38643" t="14220"/>
          <a:stretch/>
        </p:blipFill>
        <p:spPr>
          <a:xfrm>
            <a:off x="672063" y="0"/>
            <a:ext cx="77998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2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0" y="935175"/>
            <a:ext cx="9144000" cy="50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2"/>
          <p:cNvSpPr txBox="1"/>
          <p:nvPr>
            <p:ph idx="1" type="subTitle"/>
          </p:nvPr>
        </p:nvSpPr>
        <p:spPr>
          <a:xfrm>
            <a:off x="2669675" y="1455725"/>
            <a:ext cx="6130500" cy="36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Fira Sans Black"/>
                <a:ea typeface="Fira Sans Black"/>
                <a:cs typeface="Fira Sans Black"/>
                <a:sym typeface="Fira Sans Black"/>
              </a:rPr>
              <a:t>chat contact selection </a:t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53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0" y="935175"/>
            <a:ext cx="9144000" cy="50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3"/>
          <p:cNvSpPr txBox="1"/>
          <p:nvPr>
            <p:ph idx="1" type="subTitle"/>
          </p:nvPr>
        </p:nvSpPr>
        <p:spPr>
          <a:xfrm>
            <a:off x="2669675" y="1455725"/>
            <a:ext cx="6130500" cy="36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chat contact selection </a:t>
            </a:r>
            <a:endParaRPr sz="3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Fira Sans Black"/>
                <a:ea typeface="Fira Sans Black"/>
                <a:cs typeface="Fira Sans Black"/>
                <a:sym typeface="Fira Sans Black"/>
              </a:rPr>
              <a:t>@click.native</a:t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4"/>
          <p:cNvPicPr preferRelativeResize="0"/>
          <p:nvPr/>
        </p:nvPicPr>
        <p:blipFill rotWithShape="1">
          <a:blip r:embed="rId3">
            <a:alphaModFix/>
          </a:blip>
          <a:srcRect b="0" l="0" r="0" t="11754"/>
          <a:stretch/>
        </p:blipFill>
        <p:spPr>
          <a:xfrm>
            <a:off x="0" y="935175"/>
            <a:ext cx="9144000" cy="50432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4"/>
          <p:cNvSpPr txBox="1"/>
          <p:nvPr>
            <p:ph idx="1" type="subTitle"/>
          </p:nvPr>
        </p:nvSpPr>
        <p:spPr>
          <a:xfrm>
            <a:off x="2669675" y="1455725"/>
            <a:ext cx="6130500" cy="36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chat contact selection </a:t>
            </a:r>
            <a:endParaRPr sz="3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@click.native</a:t>
            </a:r>
            <a:endParaRPr sz="35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>
                <a:latin typeface="Fira Sans Black"/>
                <a:ea typeface="Fira Sans Black"/>
                <a:cs typeface="Fira Sans Black"/>
                <a:sym typeface="Fira Sans Black"/>
              </a:rPr>
              <a:t>propagation of the event to the main view AppContainer</a:t>
            </a:r>
            <a:endParaRPr sz="35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5"/>
          <p:cNvSpPr txBox="1"/>
          <p:nvPr/>
        </p:nvSpPr>
        <p:spPr>
          <a:xfrm>
            <a:off x="311700" y="2569800"/>
            <a:ext cx="85206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VUE setup &amp; development</a:t>
            </a:r>
            <a:endParaRPr sz="8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" y="0"/>
            <a:ext cx="913956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311700" y="1151408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Setup the Vue app </a:t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A</a:t>
            </a: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utomatic build in public folder to serve it from Express.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" y="0"/>
            <a:ext cx="913956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7"/>
          <p:cNvSpPr txBox="1"/>
          <p:nvPr>
            <p:ph idx="1" type="body"/>
          </p:nvPr>
        </p:nvSpPr>
        <p:spPr>
          <a:xfrm>
            <a:off x="311700" y="1151408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Quality check tools</a:t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Setup ESLint and Prettier to have a consistent code style.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Added Github action to check Vue code style.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" y="0"/>
            <a:ext cx="913956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8"/>
          <p:cNvSpPr txBox="1"/>
          <p:nvPr>
            <p:ph idx="1" type="body"/>
          </p:nvPr>
        </p:nvSpPr>
        <p:spPr>
          <a:xfrm>
            <a:off x="311700" y="1151408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Vuex store </a:t>
            </a: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to handle the</a:t>
            </a: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 user login state.</a:t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The global store keeps track if the user is logged in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The app is accessible only with a successful login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Future feature: Persistent login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" y="0"/>
            <a:ext cx="913956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9"/>
          <p:cNvSpPr txBox="1"/>
          <p:nvPr>
            <p:ph idx="1" type="body"/>
          </p:nvPr>
        </p:nvSpPr>
        <p:spPr>
          <a:xfrm>
            <a:off x="311700" y="1151408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Setup Axios</a:t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Installed Axios in the Vue app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Created middleware to automatically refresh token.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" y="0"/>
            <a:ext cx="913956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0"/>
          <p:cNvSpPr txBox="1"/>
          <p:nvPr>
            <p:ph idx="1" type="body"/>
          </p:nvPr>
        </p:nvSpPr>
        <p:spPr>
          <a:xfrm>
            <a:off x="311700" y="1151408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Api client and + custom Vue plugin </a:t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Implemented the methods to interact with the HTTP API.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" y="0"/>
            <a:ext cx="913956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1"/>
          <p:cNvSpPr txBox="1"/>
          <p:nvPr>
            <p:ph idx="1" type="body"/>
          </p:nvPr>
        </p:nvSpPr>
        <p:spPr>
          <a:xfrm>
            <a:off x="311700" y="1151408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Vue components d</a:t>
            </a: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evelopment</a:t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Took care of advanced Vue topics to improve the components code.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311700" y="335958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Roles</a:t>
            </a:r>
            <a:endParaRPr sz="5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42644" l="21452" r="32999" t="0"/>
          <a:stretch/>
        </p:blipFill>
        <p:spPr>
          <a:xfrm>
            <a:off x="1048250" y="4069375"/>
            <a:ext cx="1812250" cy="171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39995" l="25448" r="16543" t="17559"/>
          <a:stretch/>
        </p:blipFill>
        <p:spPr>
          <a:xfrm>
            <a:off x="4907913" y="1763400"/>
            <a:ext cx="1812250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5">
            <a:alphaModFix/>
          </a:blip>
          <a:srcRect b="47861" l="13736" r="18296" t="16999"/>
          <a:stretch/>
        </p:blipFill>
        <p:spPr>
          <a:xfrm>
            <a:off x="2302388" y="1763400"/>
            <a:ext cx="1812249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6">
            <a:alphaModFix/>
          </a:blip>
          <a:srcRect b="25898" l="0" r="0" t="0"/>
          <a:stretch/>
        </p:blipFill>
        <p:spPr>
          <a:xfrm>
            <a:off x="6210675" y="4069375"/>
            <a:ext cx="1812249" cy="17115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048249" y="5878025"/>
            <a:ext cx="18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Setup + Frontend + Tester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2302362" y="3572050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CSS + About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4907887" y="3549088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Frontend + Backend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7">
            <a:alphaModFix/>
          </a:blip>
          <a:srcRect b="18365" l="0" r="0" t="28493"/>
          <a:stretch/>
        </p:blipFill>
        <p:spPr>
          <a:xfrm>
            <a:off x="3605125" y="4069375"/>
            <a:ext cx="1812224" cy="17115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3605124" y="5878025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Frontend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6186324" y="5923938"/>
            <a:ext cx="18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Backend + Customer + Tester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" y="0"/>
            <a:ext cx="913956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2"/>
          <p:cNvSpPr txBox="1"/>
          <p:nvPr>
            <p:ph idx="1" type="body"/>
          </p:nvPr>
        </p:nvSpPr>
        <p:spPr>
          <a:xfrm>
            <a:off x="311700" y="1151408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Dynamic user search feature</a:t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Created the app search bar to find new users to create a chat with.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Automatic users list update based on the server’s response.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" y="0"/>
            <a:ext cx="913956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3"/>
          <p:cNvSpPr txBox="1"/>
          <p:nvPr>
            <p:ph idx="1" type="body"/>
          </p:nvPr>
        </p:nvSpPr>
        <p:spPr>
          <a:xfrm>
            <a:off x="311700" y="1151408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Pagination</a:t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Created a limit in message length with a “Show more” link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Prevent long wait time to display big messages.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7" y="0"/>
            <a:ext cx="9139566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4"/>
          <p:cNvSpPr txBox="1"/>
          <p:nvPr>
            <p:ph idx="1" type="body"/>
          </p:nvPr>
        </p:nvSpPr>
        <p:spPr>
          <a:xfrm>
            <a:off x="311700" y="1151408"/>
            <a:ext cx="8520600" cy="45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latin typeface="Fira Sans Black"/>
                <a:ea typeface="Fira Sans Black"/>
                <a:cs typeface="Fira Sans Black"/>
                <a:sym typeface="Fira Sans Black"/>
              </a:rPr>
              <a:t>Bugs + Details</a:t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000">
                <a:latin typeface="Fira Sans Black"/>
                <a:ea typeface="Fira Sans Black"/>
                <a:cs typeface="Fira Sans Black"/>
                <a:sym typeface="Fira Sans Black"/>
              </a:rPr>
              <a:t>Took care of crashy bugs both in client and server code.</a:t>
            </a:r>
            <a:endParaRPr sz="30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5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routes</a:t>
            </a:r>
            <a:endParaRPr sz="7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6"/>
          <p:cNvPicPr preferRelativeResize="0"/>
          <p:nvPr/>
        </p:nvPicPr>
        <p:blipFill rotWithShape="1">
          <a:blip r:embed="rId3">
            <a:alphaModFix/>
          </a:blip>
          <a:srcRect b="3430" l="2488" r="63465" t="58709"/>
          <a:stretch/>
        </p:blipFill>
        <p:spPr>
          <a:xfrm>
            <a:off x="0" y="0"/>
            <a:ext cx="98679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6"/>
          <p:cNvSpPr txBox="1"/>
          <p:nvPr/>
        </p:nvSpPr>
        <p:spPr>
          <a:xfrm>
            <a:off x="572113" y="1951350"/>
            <a:ext cx="8723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N</a:t>
            </a: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ew routes 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67"/>
          <p:cNvPicPr preferRelativeResize="0"/>
          <p:nvPr/>
        </p:nvPicPr>
        <p:blipFill rotWithShape="1">
          <a:blip r:embed="rId3">
            <a:alphaModFix/>
          </a:blip>
          <a:srcRect b="3430" l="2488" r="63465" t="58709"/>
          <a:stretch/>
        </p:blipFill>
        <p:spPr>
          <a:xfrm>
            <a:off x="0" y="0"/>
            <a:ext cx="98679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7"/>
          <p:cNvSpPr txBox="1"/>
          <p:nvPr/>
        </p:nvSpPr>
        <p:spPr>
          <a:xfrm>
            <a:off x="572113" y="1951350"/>
            <a:ext cx="8723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New routes </a:t>
            </a:r>
            <a:endParaRPr sz="60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Polished code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8"/>
          <p:cNvPicPr preferRelativeResize="0"/>
          <p:nvPr/>
        </p:nvPicPr>
        <p:blipFill rotWithShape="1">
          <a:blip r:embed="rId3">
            <a:alphaModFix/>
          </a:blip>
          <a:srcRect b="3430" l="2488" r="63465" t="58709"/>
          <a:stretch/>
        </p:blipFill>
        <p:spPr>
          <a:xfrm>
            <a:off x="0" y="0"/>
            <a:ext cx="98679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8"/>
          <p:cNvSpPr txBox="1"/>
          <p:nvPr/>
        </p:nvSpPr>
        <p:spPr>
          <a:xfrm>
            <a:off x="572113" y="1951350"/>
            <a:ext cx="8723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New routes </a:t>
            </a:r>
            <a:endParaRPr sz="60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Polished code</a:t>
            </a:r>
            <a:endParaRPr sz="6000">
              <a:solidFill>
                <a:schemeClr val="dk2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Full coverage testing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9"/>
          <p:cNvSpPr txBox="1"/>
          <p:nvPr>
            <p:ph idx="4294967295" type="ctrTitle"/>
          </p:nvPr>
        </p:nvSpPr>
        <p:spPr>
          <a:xfrm>
            <a:off x="311710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backend - </a:t>
            </a:r>
            <a:r>
              <a:rPr lang="it" sz="7000"/>
              <a:t>socket</a:t>
            </a:r>
            <a:endParaRPr sz="7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70"/>
          <p:cNvPicPr preferRelativeResize="0"/>
          <p:nvPr/>
        </p:nvPicPr>
        <p:blipFill rotWithShape="1">
          <a:blip r:embed="rId3">
            <a:alphaModFix/>
          </a:blip>
          <a:srcRect b="60202" l="0" r="0" t="0"/>
          <a:stretch/>
        </p:blipFill>
        <p:spPr>
          <a:xfrm>
            <a:off x="587763" y="1186204"/>
            <a:ext cx="7968473" cy="44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1"/>
          <p:cNvSpPr txBox="1"/>
          <p:nvPr>
            <p:ph idx="4294967295" type="title"/>
          </p:nvPr>
        </p:nvSpPr>
        <p:spPr>
          <a:xfrm>
            <a:off x="-12642300" y="368175"/>
            <a:ext cx="67701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getChats(userId)</a:t>
            </a:r>
            <a:endParaRPr sz="5500"/>
          </a:p>
        </p:txBody>
      </p:sp>
      <p:sp>
        <p:nvSpPr>
          <p:cNvPr id="429" name="Google Shape;429;p71"/>
          <p:cNvSpPr txBox="1"/>
          <p:nvPr>
            <p:ph idx="4294967295" type="title"/>
          </p:nvPr>
        </p:nvSpPr>
        <p:spPr>
          <a:xfrm>
            <a:off x="445800" y="520575"/>
            <a:ext cx="82524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/>
              <a:t>Middleware Authentication</a:t>
            </a:r>
            <a:endParaRPr sz="5000"/>
          </a:p>
        </p:txBody>
      </p:sp>
      <p:pic>
        <p:nvPicPr>
          <p:cNvPr id="430" name="Google Shape;4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025" y="1273225"/>
            <a:ext cx="5791956" cy="513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-1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layout</a:t>
            </a:r>
            <a:endParaRPr sz="7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2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Documentation</a:t>
            </a:r>
            <a:endParaRPr sz="7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3"/>
          <p:cNvSpPr txBox="1"/>
          <p:nvPr>
            <p:ph idx="4294967295" type="title"/>
          </p:nvPr>
        </p:nvSpPr>
        <p:spPr>
          <a:xfrm>
            <a:off x="-12642300" y="368175"/>
            <a:ext cx="67701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getChats(userId)</a:t>
            </a:r>
            <a:endParaRPr sz="5500"/>
          </a:p>
        </p:txBody>
      </p:sp>
      <p:sp>
        <p:nvSpPr>
          <p:cNvPr id="442" name="Google Shape;442;p73"/>
          <p:cNvSpPr txBox="1"/>
          <p:nvPr>
            <p:ph idx="4294967295" type="title"/>
          </p:nvPr>
        </p:nvSpPr>
        <p:spPr>
          <a:xfrm>
            <a:off x="464100" y="520575"/>
            <a:ext cx="8252400" cy="9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100"/>
              <a:t>Developer Guide</a:t>
            </a:r>
            <a:endParaRPr sz="5100"/>
          </a:p>
        </p:txBody>
      </p:sp>
      <p:pic>
        <p:nvPicPr>
          <p:cNvPr id="443" name="Google Shape;44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2213"/>
            <a:ext cx="9143999" cy="2753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4"/>
          <p:cNvSpPr txBox="1"/>
          <p:nvPr>
            <p:ph idx="4294967295" type="title"/>
          </p:nvPr>
        </p:nvSpPr>
        <p:spPr>
          <a:xfrm>
            <a:off x="-12642300" y="368175"/>
            <a:ext cx="67701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getChats(userId)</a:t>
            </a:r>
            <a:endParaRPr sz="5500"/>
          </a:p>
        </p:txBody>
      </p:sp>
      <p:pic>
        <p:nvPicPr>
          <p:cNvPr id="449" name="Google Shape;4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475"/>
            <a:ext cx="9143998" cy="6323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75"/>
          <p:cNvPicPr preferRelativeResize="0"/>
          <p:nvPr/>
        </p:nvPicPr>
        <p:blipFill rotWithShape="1">
          <a:blip r:embed="rId3">
            <a:alphaModFix/>
          </a:blip>
          <a:srcRect b="-7" l="0" r="0" t="25966"/>
          <a:stretch/>
        </p:blipFill>
        <p:spPr>
          <a:xfrm>
            <a:off x="1924425" y="864923"/>
            <a:ext cx="5295150" cy="12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97187"/>
            <a:ext cx="9144000" cy="2004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76"/>
          <p:cNvGrpSpPr/>
          <p:nvPr/>
        </p:nvGrpSpPr>
        <p:grpSpPr>
          <a:xfrm>
            <a:off x="548685" y="1698788"/>
            <a:ext cx="1440258" cy="1267425"/>
            <a:chOff x="1856053" y="2303922"/>
            <a:chExt cx="1509072" cy="1327981"/>
          </a:xfrm>
        </p:grpSpPr>
        <p:sp>
          <p:nvSpPr>
            <p:cNvPr id="461" name="Google Shape;461;p76"/>
            <p:cNvSpPr/>
            <p:nvPr/>
          </p:nvSpPr>
          <p:spPr>
            <a:xfrm>
              <a:off x="2038350" y="2419350"/>
              <a:ext cx="1104900" cy="110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2" name="Google Shape;462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56053" y="2303922"/>
              <a:ext cx="1509072" cy="1327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3" name="Google Shape;46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9998" y="1698770"/>
            <a:ext cx="1267460" cy="126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8489" y="1698858"/>
            <a:ext cx="1267461" cy="126747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6"/>
          <p:cNvSpPr txBox="1"/>
          <p:nvPr/>
        </p:nvSpPr>
        <p:spPr>
          <a:xfrm>
            <a:off x="2762313" y="333375"/>
            <a:ext cx="381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Tools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466" name="Google Shape;46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6998" y="1698787"/>
            <a:ext cx="1267449" cy="12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">
            <a:off x="548683" y="3223651"/>
            <a:ext cx="1590467" cy="1267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3313" y="3223600"/>
            <a:ext cx="1462476" cy="126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57525" y="3223439"/>
            <a:ext cx="1267450" cy="1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95494" y="1698856"/>
            <a:ext cx="1372450" cy="13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8675" y="4816550"/>
            <a:ext cx="5028326" cy="738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6"/>
          <p:cNvPicPr preferRelativeResize="0"/>
          <p:nvPr/>
        </p:nvPicPr>
        <p:blipFill rotWithShape="1">
          <a:blip r:embed="rId12">
            <a:alphaModFix/>
          </a:blip>
          <a:srcRect b="0" l="0" r="0" t="26895"/>
          <a:stretch/>
        </p:blipFill>
        <p:spPr>
          <a:xfrm>
            <a:off x="5778925" y="3223425"/>
            <a:ext cx="3061350" cy="7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7"/>
          <p:cNvPicPr preferRelativeResize="0"/>
          <p:nvPr/>
        </p:nvPicPr>
        <p:blipFill rotWithShape="1">
          <a:blip r:embed="rId3">
            <a:alphaModFix/>
          </a:blip>
          <a:srcRect b="38105" l="0" r="0" t="11919"/>
          <a:stretch/>
        </p:blipFill>
        <p:spPr>
          <a:xfrm>
            <a:off x="0" y="0"/>
            <a:ext cx="9143999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7"/>
          <p:cNvSpPr txBox="1"/>
          <p:nvPr/>
        </p:nvSpPr>
        <p:spPr>
          <a:xfrm>
            <a:off x="1155000" y="2343900"/>
            <a:ext cx="68340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Join us!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10.21.65.111:8888</a:t>
            </a:r>
            <a:endParaRPr sz="6000">
              <a:solidFill>
                <a:schemeClr val="lt1"/>
              </a:solidFill>
              <a:highlight>
                <a:srgbClr val="40444B"/>
              </a:highlight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8"/>
          <p:cNvSpPr txBox="1"/>
          <p:nvPr/>
        </p:nvSpPr>
        <p:spPr>
          <a:xfrm>
            <a:off x="4572000" y="395550"/>
            <a:ext cx="439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Dalle Rive Michele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d’Atri Sofia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 Filippo Loredana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Jeferson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Tafta Nicolò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4" name="Google Shape;484;p78"/>
          <p:cNvSpPr txBox="1"/>
          <p:nvPr/>
        </p:nvSpPr>
        <p:spPr>
          <a:xfrm>
            <a:off x="145900" y="433950"/>
            <a:ext cx="4461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5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Thank you!</a:t>
            </a:r>
            <a:endParaRPr sz="6500"/>
          </a:p>
        </p:txBody>
      </p:sp>
      <p:sp>
        <p:nvSpPr>
          <p:cNvPr id="485" name="Google Shape;485;p78"/>
          <p:cNvSpPr txBox="1"/>
          <p:nvPr/>
        </p:nvSpPr>
        <p:spPr>
          <a:xfrm>
            <a:off x="4572000" y="1257450"/>
            <a:ext cx="43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See you at the next milestone!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86" name="Google Shape;48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63" y="3310556"/>
            <a:ext cx="1930874" cy="144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86" y="1822501"/>
            <a:ext cx="1930850" cy="144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7188" y="3310565"/>
            <a:ext cx="1930874" cy="14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363" y="4798600"/>
            <a:ext cx="1930874" cy="1448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85285" y="4798613"/>
            <a:ext cx="1930850" cy="144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9075" y="1822494"/>
            <a:ext cx="2771525" cy="207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7173" y="4798513"/>
            <a:ext cx="1930850" cy="1448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5273" y="3310563"/>
            <a:ext cx="1930867" cy="14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79635" y="1822613"/>
            <a:ext cx="1930850" cy="14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89075" y="4798500"/>
            <a:ext cx="1047696" cy="90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35780" y="5846475"/>
            <a:ext cx="272484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087975" y="4803737"/>
            <a:ext cx="872650" cy="87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8"/>
          <p:cNvPicPr preferRelativeResize="0"/>
          <p:nvPr/>
        </p:nvPicPr>
        <p:blipFill rotWithShape="1">
          <a:blip r:embed="rId15">
            <a:alphaModFix/>
          </a:blip>
          <a:srcRect b="0" l="0" r="0" t="26895"/>
          <a:stretch/>
        </p:blipFill>
        <p:spPr>
          <a:xfrm>
            <a:off x="6189100" y="3989918"/>
            <a:ext cx="2771526" cy="66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7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200379" y="1845196"/>
            <a:ext cx="1900675" cy="1425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10254" l="14092" r="17433" t="12003"/>
          <a:stretch/>
        </p:blipFill>
        <p:spPr>
          <a:xfrm>
            <a:off x="262174" y="579450"/>
            <a:ext cx="3959477" cy="280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4">
            <a:alphaModFix/>
          </a:blip>
          <a:srcRect b="7743" l="14077" r="17452" t="14514"/>
          <a:stretch/>
        </p:blipFill>
        <p:spPr>
          <a:xfrm>
            <a:off x="5033850" y="3548100"/>
            <a:ext cx="3848002" cy="27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563" y="579450"/>
            <a:ext cx="4495286" cy="280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6">
            <a:alphaModFix/>
          </a:blip>
          <a:srcRect b="0" l="3772" r="0" t="8450"/>
          <a:stretch/>
        </p:blipFill>
        <p:spPr>
          <a:xfrm>
            <a:off x="262163" y="3548100"/>
            <a:ext cx="4591906" cy="27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9909" l="0" r="0" t="0"/>
          <a:stretch/>
        </p:blipFill>
        <p:spPr>
          <a:xfrm>
            <a:off x="1668450" y="1626400"/>
            <a:ext cx="5807099" cy="523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02879">
            <a:off x="2612841" y="1932212"/>
            <a:ext cx="713530" cy="56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02879">
            <a:off x="4772554" y="779368"/>
            <a:ext cx="713530" cy="56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46433">
            <a:off x="3642786" y="2037168"/>
            <a:ext cx="713528" cy="56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002879">
            <a:off x="5766781" y="2085436"/>
            <a:ext cx="713530" cy="56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82304">
            <a:off x="3322859" y="1373528"/>
            <a:ext cx="713528" cy="5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76799">
            <a:off x="4265543" y="1471342"/>
            <a:ext cx="713528" cy="5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68574">
            <a:off x="4772562" y="2107032"/>
            <a:ext cx="713531" cy="56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09051">
            <a:off x="5300745" y="1471342"/>
            <a:ext cx="713528" cy="56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11056">
            <a:off x="3817972" y="779368"/>
            <a:ext cx="713528" cy="56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">
            <a:off x="4308029" y="228393"/>
            <a:ext cx="713530" cy="56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338" y="152400"/>
            <a:ext cx="3027016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3976" r="77381" t="81330"/>
          <a:stretch/>
        </p:blipFill>
        <p:spPr>
          <a:xfrm>
            <a:off x="4104038" y="4143825"/>
            <a:ext cx="4092624" cy="2561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5">
            <a:alphaModFix/>
          </a:blip>
          <a:srcRect b="36309" l="3835" r="60153" t="8784"/>
          <a:stretch/>
        </p:blipFill>
        <p:spPr>
          <a:xfrm>
            <a:off x="4104038" y="152400"/>
            <a:ext cx="4092634" cy="390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ira tem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